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6.xml" ContentType="application/inkml+xml"/>
  <Override PartName="/ppt/ink/ink7.xml" ContentType="application/inkml+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4.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435" r:id="rId5"/>
    <p:sldId id="258" r:id="rId6"/>
    <p:sldId id="2439" r:id="rId7"/>
    <p:sldId id="2454" r:id="rId8"/>
    <p:sldId id="2432" r:id="rId9"/>
    <p:sldId id="2459" r:id="rId10"/>
    <p:sldId id="2443" r:id="rId11"/>
    <p:sldId id="2456" r:id="rId12"/>
    <p:sldId id="2455" r:id="rId13"/>
    <p:sldId id="2444" r:id="rId14"/>
    <p:sldId id="2445" r:id="rId15"/>
    <p:sldId id="2446" r:id="rId16"/>
    <p:sldId id="262" r:id="rId17"/>
    <p:sldId id="2460" r:id="rId18"/>
    <p:sldId id="2438" r:id="rId19"/>
    <p:sldId id="2457" r:id="rId20"/>
    <p:sldId id="2436" r:id="rId21"/>
    <p:sldId id="24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99" autoAdjust="0"/>
    <p:restoredTop sz="55505" autoAdjust="0"/>
  </p:normalViewPr>
  <p:slideViewPr>
    <p:cSldViewPr snapToGrid="0">
      <p:cViewPr varScale="1">
        <p:scale>
          <a:sx n="60" d="100"/>
          <a:sy n="60" d="100"/>
        </p:scale>
        <p:origin x="2040" y="18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77424"/>
        <c:axId val="1917484496"/>
      </c:barChart>
      <c:catAx>
        <c:axId val="191747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4496"/>
        <c:crosses val="autoZero"/>
        <c:auto val="1"/>
        <c:lblAlgn val="ctr"/>
        <c:lblOffset val="100"/>
        <c:noMultiLvlLbl val="0"/>
      </c:catAx>
      <c:valAx>
        <c:axId val="1917484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742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2864"/>
        <c:axId val="1917480688"/>
      </c:barChart>
      <c:catAx>
        <c:axId val="191748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0688"/>
        <c:crosses val="autoZero"/>
        <c:auto val="1"/>
        <c:lblAlgn val="ctr"/>
        <c:lblOffset val="100"/>
        <c:noMultiLvlLbl val="0"/>
      </c:catAx>
      <c:valAx>
        <c:axId val="1917480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28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77968"/>
        <c:axId val="1917491568"/>
      </c:barChart>
      <c:catAx>
        <c:axId val="1917477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1568"/>
        <c:crosses val="autoZero"/>
        <c:auto val="1"/>
        <c:lblAlgn val="ctr"/>
        <c:lblOffset val="100"/>
        <c:noMultiLvlLbl val="0"/>
      </c:catAx>
      <c:valAx>
        <c:axId val="1917491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79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9936"/>
        <c:axId val="1917479600"/>
      </c:barChart>
      <c:catAx>
        <c:axId val="191748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9600"/>
        <c:crosses val="autoZero"/>
        <c:auto val="1"/>
        <c:lblAlgn val="ctr"/>
        <c:lblOffset val="100"/>
        <c:noMultiLvlLbl val="0"/>
      </c:catAx>
      <c:valAx>
        <c:axId val="191747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993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3408"/>
        <c:axId val="1917485584"/>
      </c:barChart>
      <c:catAx>
        <c:axId val="191748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5584"/>
        <c:crosses val="autoZero"/>
        <c:auto val="1"/>
        <c:lblAlgn val="ctr"/>
        <c:lblOffset val="100"/>
        <c:noMultiLvlLbl val="0"/>
      </c:catAx>
      <c:valAx>
        <c:axId val="191748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340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6128"/>
        <c:axId val="1917486672"/>
      </c:barChart>
      <c:catAx>
        <c:axId val="191748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6672"/>
        <c:crosses val="autoZero"/>
        <c:auto val="1"/>
        <c:lblAlgn val="ctr"/>
        <c:lblOffset val="100"/>
        <c:noMultiLvlLbl val="0"/>
      </c:catAx>
      <c:valAx>
        <c:axId val="1917486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612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92112"/>
        <c:axId val="1917478512"/>
      </c:barChart>
      <c:catAx>
        <c:axId val="191749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8512"/>
        <c:crosses val="autoZero"/>
        <c:auto val="1"/>
        <c:lblAlgn val="ctr"/>
        <c:lblOffset val="100"/>
        <c:noMultiLvlLbl val="0"/>
      </c:catAx>
      <c:valAx>
        <c:axId val="1917478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211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7760"/>
        <c:axId val="1917490480"/>
      </c:barChart>
      <c:catAx>
        <c:axId val="191748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0480"/>
        <c:crosses val="autoZero"/>
        <c:auto val="1"/>
        <c:lblAlgn val="ctr"/>
        <c:lblOffset val="100"/>
        <c:noMultiLvlLbl val="0"/>
      </c:catAx>
      <c:valAx>
        <c:axId val="191749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776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Ethan</a:t>
            </a:r>
          </a:p>
          <a:p>
            <a:endParaRPr lang="en-CA" sz="1800" dirty="0"/>
          </a:p>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Ethan</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pandemic. This includes direct spending, equity injections, loans and guarantees. It is more than four times what all the countries on the planet collectively spent on military, weapons and war in 2019. It is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have simulated the performance of our custom portfolio for the next 10 years.</a:t>
            </a:r>
            <a:r>
              <a:rPr lang="en-US" sz="1600" b="0" i="0" kern="1200" dirty="0">
                <a:solidFill>
                  <a:schemeClr val="tx1"/>
                </a:solidFill>
                <a:effectLst/>
                <a:latin typeface="+mn-lt"/>
                <a:ea typeface="+mn-ea"/>
                <a:cs typeface="+mn-cs"/>
              </a:rPr>
              <a:t> The steps that we took to produce these results include; analyzing performance and risk to each portfolio, the rolling statistics for risk and beta, constructing a correlation table, a beta comparison for the custom portfolio and the FinTech ETF compared to the S&amp;P500, calculating a rolling window for the EMA, annualized </a:t>
            </a:r>
            <a:r>
              <a:rPr lang="en-US" sz="1600" b="0" i="0" kern="1200" dirty="0" err="1">
                <a:solidFill>
                  <a:schemeClr val="tx1"/>
                </a:solidFill>
                <a:effectLst/>
                <a:latin typeface="+mn-lt"/>
                <a:ea typeface="+mn-ea"/>
                <a:cs typeface="+mn-cs"/>
              </a:rPr>
              <a:t>sharpe</a:t>
            </a:r>
            <a:r>
              <a:rPr lang="en-US" sz="1600" b="0" i="0" kern="1200" dirty="0">
                <a:solidFill>
                  <a:schemeClr val="tx1"/>
                </a:solidFill>
                <a:effectLst/>
                <a:latin typeface="+mn-lt"/>
                <a:ea typeface="+mn-ea"/>
                <a:cs typeface="+mn-cs"/>
              </a:rPr>
              <a:t> ratios, calculating volatility, </a:t>
            </a:r>
          </a:p>
          <a:p>
            <a:endParaRPr lang="en-US" sz="20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performed Monte Carlo simulations on FINX ETF, S&amp;P 500 and the custom portfolio for the next 10 years using historical data to perform a normally distributed random selection based on the sample mean and standard deviation of historical daily returns.</a:t>
            </a:r>
            <a:r>
              <a:rPr lang="en-CA" sz="1200" b="0" i="0" kern="1200" dirty="0">
                <a:solidFill>
                  <a:schemeClr val="tx1"/>
                </a:solidFill>
                <a:effectLst/>
                <a:latin typeface="+mn-lt"/>
                <a:ea typeface="+mn-ea"/>
                <a:cs typeface="+mn-cs"/>
              </a:rPr>
              <a:t> </a:t>
            </a:r>
            <a:r>
              <a:rPr lang="en-CA" sz="1600" b="0" i="0" kern="1200" dirty="0">
                <a:solidFill>
                  <a:schemeClr val="tx1"/>
                </a:solidFill>
                <a:effectLst/>
                <a:latin typeface="+mn-lt"/>
                <a:ea typeface="+mn-ea"/>
                <a:cs typeface="+mn-cs"/>
              </a:rPr>
              <a:t>Based on the simulations the returns for Custom Portfolio after 10 years at a 90% confidence interval would be in the range of 2.19% - 20.04%. The median being 6.93%.</a:t>
            </a:r>
            <a:endParaRPr lang="en-CA" sz="2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Based on the simulations the target price for FINX after 10 years at a 90% confidence interval would be in the range of $40.69 - $539.93. The median price being $286.56 giving a return of 718.98% from the current price of $34.99(July 28, 2020)</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Based on the simulations, the target for S&amp;P 500 after 10 years at a 90% confidence interval would be in the range of 2,484.59 - 10,045.66. The median being 5,696.54 giving a return of 77% from the current level of 3,218.44(July 28, 2020</a:t>
            </a:r>
            <a:endParaRPr lang="en-CA"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17250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err="1">
                <a:solidFill>
                  <a:schemeClr val="tx1"/>
                </a:solidFill>
                <a:effectLst/>
                <a:latin typeface="+mn-lt"/>
                <a:ea typeface="+mn-ea"/>
                <a:cs typeface="+mn-cs"/>
              </a:rPr>
              <a:t>Manjari</a:t>
            </a:r>
            <a:endParaRPr lang="en-CA" sz="1600" b="1" i="0" kern="1200" dirty="0">
              <a:solidFill>
                <a:schemeClr val="tx1"/>
              </a:solidFill>
              <a:effectLst/>
              <a:latin typeface="+mn-lt"/>
              <a:ea typeface="+mn-ea"/>
              <a:cs typeface="+mn-cs"/>
            </a:endParaRP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Emergency Savings</a:t>
            </a:r>
            <a:r>
              <a:rPr lang="en-CA" sz="16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Expected expenses</a:t>
            </a:r>
            <a:r>
              <a:rPr lang="en-CA" sz="16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Investing to profit from the next crash</a:t>
            </a:r>
            <a:r>
              <a:rPr lang="en-CA" sz="16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US" sz="1800" dirty="0"/>
          </a:p>
          <a:p>
            <a:r>
              <a:rPr lang="en-CA" sz="1600" b="0" i="0" kern="1200" dirty="0">
                <a:solidFill>
                  <a:schemeClr val="tx1"/>
                </a:solidFill>
                <a:effectLst/>
                <a:latin typeface="+mn-lt"/>
                <a:ea typeface="+mn-ea"/>
                <a:cs typeface="+mn-cs"/>
              </a:rPr>
              <a:t>Investing half this cash when stocks fall 10% from a recent high, investing half of the remaining cash when stocks fall 20% and the rest at the 30% drop.</a:t>
            </a:r>
          </a:p>
          <a:p>
            <a:r>
              <a:rPr lang="en-CA" sz="1600" b="0" i="0" kern="1200" dirty="0">
                <a:solidFill>
                  <a:schemeClr val="tx1"/>
                </a:solidFill>
                <a:effectLst/>
                <a:latin typeface="+mn-lt"/>
                <a:ea typeface="+mn-ea"/>
                <a:cs typeface="+mn-cs"/>
              </a:rPr>
              <a:t>Stock market history shows that we see 10% declines about once every year or two, 20% declines about once every five to seven years; a 30% decline has happened only six times. Going by history, one can use this probability to take advantage of future downturns in the market.</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81413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Richard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Richard</a:t>
            </a:r>
          </a:p>
          <a:p>
            <a:endParaRPr lang="en-US" sz="2000" dirty="0"/>
          </a:p>
          <a:p>
            <a:r>
              <a:rPr lang="en-US" sz="2000" dirty="0"/>
              <a:t>Our clean up process involved setting weights to the custom portfolio, calculating the daily returns then, combining and comparing the custom portfolio, FINX ETF, and S&amp;P500 returns.</a:t>
            </a:r>
          </a:p>
          <a:p>
            <a:endParaRPr lang="en-US" sz="2000" dirty="0"/>
          </a:p>
          <a:p>
            <a:r>
              <a:rPr lang="en-US" sz="2000" dirty="0"/>
              <a:t>We conducted a Monte Carlo Simulation to determine possible future outcomes of investing in these assets. We then calculated the mean of the daily returns, the daily volatility, annualized STD, all to determine which portfolios are risker than the s&amp;p500</a:t>
            </a:r>
          </a:p>
          <a:p>
            <a:endParaRPr lang="en-US" sz="2000" dirty="0"/>
          </a:p>
          <a:p>
            <a:r>
              <a:rPr lang="en-US" sz="2000" dirty="0"/>
              <a:t>An interesting thought to our investigation was that we anticipated that the stock market would be negatively correlated with the amount of COVID cases however we found that this was not true</a:t>
            </a:r>
          </a:p>
          <a:p>
            <a:endParaRPr lang="en-US" sz="2000" dirty="0"/>
          </a:p>
          <a:p>
            <a:endParaRPr lang="en-US" sz="2000" dirty="0"/>
          </a:p>
          <a:p>
            <a:pPr marL="171450" indent="-171450">
              <a:buFontTx/>
              <a:buChar char="-"/>
            </a:pPr>
            <a:endParaRPr lang="en-US" sz="2000" dirty="0"/>
          </a:p>
          <a:p>
            <a:pPr marL="171450" indent="-171450">
              <a:buFontTx/>
              <a:buChar char="-"/>
            </a:pPr>
            <a:endParaRPr lang="en-US" sz="2000" dirty="0"/>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Jessica</a:t>
            </a:r>
          </a:p>
          <a:p>
            <a:endParaRPr lang="en-CA" sz="2000" b="0" i="0" kern="1200" dirty="0">
              <a:solidFill>
                <a:schemeClr val="tx1"/>
              </a:solidFill>
              <a:effectLst/>
              <a:latin typeface="+mn-lt"/>
              <a:ea typeface="+mn-ea"/>
              <a:cs typeface="+mn-cs"/>
            </a:endParaRPr>
          </a:p>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The S&amp;P 500 has gained strength based on a Federal Government stimulus package and the Federal Reserve rate cuts. </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13221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Jessica</a:t>
            </a: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TECH (Microsoft) Orange – significantly affected and has fully recovered</a:t>
            </a:r>
            <a:endParaRPr lang="en-CA" sz="16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0" i="0" kern="1200" dirty="0">
                <a:solidFill>
                  <a:schemeClr val="tx1"/>
                </a:solidFill>
                <a:effectLst/>
                <a:latin typeface="+mn-lt"/>
                <a:ea typeface="+mn-ea"/>
                <a:cs typeface="+mn-cs"/>
              </a:rPr>
              <a:t>The shift to working from home will continue to drive demand for infrastructure to support this shift. Tech companies are typically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 (</a:t>
            </a:r>
            <a:r>
              <a:rPr lang="en-US" sz="1600" b="1" dirty="0"/>
              <a:t>Pfizer [PFE]) Green – minimally affected and has recovered</a:t>
            </a:r>
            <a:endParaRPr lang="en-CA" sz="1600" b="1"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healthcare is focusing on emergency or COVID related services, there are significant less resources and demand for other healthcare needs. Pharma companies whose products are effective against COVID-19 will benefit financially. </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 (AT&amp;T [T]) Red – minimally affected and has recovered </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during mandated isolation </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Jessica</a:t>
            </a:r>
          </a:p>
          <a:p>
            <a:endParaRPr lang="en-US" sz="1600" b="1" dirty="0"/>
          </a:p>
          <a:p>
            <a:r>
              <a:rPr lang="en-US" sz="1600" b="1" dirty="0"/>
              <a:t>FINANCIAL INDUSTRY (JPM[JP Morgan]) Blue – Significantly affected and has not recovered</a:t>
            </a:r>
          </a:p>
          <a:p>
            <a:r>
              <a:rPr lang="en-CA" sz="1600" b="0" i="0" kern="1200" dirty="0">
                <a:solidFill>
                  <a:schemeClr val="tx1"/>
                </a:solidFill>
                <a:effectLst/>
                <a:latin typeface="+mn-lt"/>
                <a:ea typeface="+mn-ea"/>
                <a:cs typeface="+mn-cs"/>
              </a:rPr>
              <a:t>Central banks are expected to keep rates low  for several more years, which has the potential to reduce profits and the labour needed to operate. The outcome of reduced interest rates, business activity, and large scale non-performing loans, has the potential to become a significant contributing factor to a prolonged recession. ‍</a:t>
            </a:r>
          </a:p>
          <a:p>
            <a:endParaRPr lang="en-US" sz="1400" b="1" dirty="0"/>
          </a:p>
          <a:p>
            <a:r>
              <a:rPr lang="en-US" sz="1600" b="1" dirty="0"/>
              <a:t>ENERGY (ExxonMobil  [</a:t>
            </a:r>
            <a:r>
              <a:rPr lang="en-US" sz="1600" b="1" dirty="0" err="1"/>
              <a:t>xom</a:t>
            </a:r>
            <a:r>
              <a:rPr lang="en-US" sz="1600" b="1" dirty="0"/>
              <a:t>]) Purple –affected and starting to recover as demand returns </a:t>
            </a:r>
          </a:p>
          <a:p>
            <a:r>
              <a:rPr lang="en-CA" sz="1600" b="0" i="0" kern="1200" dirty="0">
                <a:solidFill>
                  <a:schemeClr val="tx1"/>
                </a:solidFill>
                <a:effectLst/>
                <a:latin typeface="+mn-lt"/>
                <a:ea typeface="+mn-ea"/>
                <a:cs typeface="+mn-cs"/>
              </a:rPr>
              <a:t>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78260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Jessica</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Our choice of stocks in the custom portfolio was based on sector diversification and their performance</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Two major challenges we experienced were:</a:t>
            </a:r>
          </a:p>
          <a:p>
            <a:pPr marL="342900" indent="-342900">
              <a:buAutoNum type="arabicPeriod"/>
            </a:pPr>
            <a:r>
              <a:rPr lang="en-CA" sz="1800" b="0" i="0" kern="1200" dirty="0">
                <a:solidFill>
                  <a:schemeClr val="tx1"/>
                </a:solidFill>
                <a:effectLst/>
                <a:latin typeface="+mn-lt"/>
                <a:ea typeface="+mn-ea"/>
                <a:cs typeface="+mn-cs"/>
              </a:rPr>
              <a:t>One company will not accurately represent every company in that sector </a:t>
            </a:r>
          </a:p>
          <a:p>
            <a:pPr marL="342900" indent="-342900">
              <a:buAutoNum type="arabicPeriod"/>
            </a:pPr>
            <a:r>
              <a:rPr lang="en-CA" sz="1800" b="0" i="0" kern="1200" dirty="0">
                <a:solidFill>
                  <a:schemeClr val="tx1"/>
                </a:solidFill>
                <a:effectLst/>
                <a:latin typeface="+mn-lt"/>
                <a:ea typeface="+mn-ea"/>
                <a:cs typeface="+mn-cs"/>
              </a:rPr>
              <a:t>Past performance may not be an accurate forecast for future performance. </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9089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hart" Target="../charts/chart6.xml"/><Relationship Id="rId7"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customXml" Target="../ink/ink8.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6.xml"/><Relationship Id="rId18" Type="http://schemas.openxmlformats.org/officeDocument/2006/relationships/image" Target="../media/image33.png"/><Relationship Id="rId3" Type="http://schemas.openxmlformats.org/officeDocument/2006/relationships/customXml" Target="../ink/ink11.xml"/><Relationship Id="rId21" Type="http://schemas.openxmlformats.org/officeDocument/2006/relationships/image" Target="../media/image21.png"/><Relationship Id="rId7" Type="http://schemas.openxmlformats.org/officeDocument/2006/relationships/customXml" Target="../ink/ink13.xml"/><Relationship Id="rId12" Type="http://schemas.openxmlformats.org/officeDocument/2006/relationships/image" Target="../media/image30.png"/><Relationship Id="rId17" Type="http://schemas.openxmlformats.org/officeDocument/2006/relationships/customXml" Target="../ink/ink18.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image" Target="../media/image23.png"/><Relationship Id="rId10" Type="http://schemas.openxmlformats.org/officeDocument/2006/relationships/image" Target="../media/image29.png"/><Relationship Id="rId19" Type="http://schemas.openxmlformats.org/officeDocument/2006/relationships/customXml" Target="../ink/ink19.xml"/><Relationship Id="rId4" Type="http://schemas.openxmlformats.org/officeDocument/2006/relationships/image" Target="../media/image26.png"/><Relationship Id="rId9" Type="http://schemas.openxmlformats.org/officeDocument/2006/relationships/customXml" Target="../ink/ink14.xml"/><Relationship Id="rId14" Type="http://schemas.openxmlformats.org/officeDocument/2006/relationships/image" Target="../media/image31.png"/><Relationship Id="rId22"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25.xml"/><Relationship Id="rId18" Type="http://schemas.openxmlformats.org/officeDocument/2006/relationships/image" Target="../media/image33.png"/><Relationship Id="rId3" Type="http://schemas.openxmlformats.org/officeDocument/2006/relationships/customXml" Target="../ink/ink20.xml"/><Relationship Id="rId21" Type="http://schemas.openxmlformats.org/officeDocument/2006/relationships/image" Target="../media/image24.png"/><Relationship Id="rId7" Type="http://schemas.openxmlformats.org/officeDocument/2006/relationships/customXml" Target="../ink/ink22.xml"/><Relationship Id="rId12" Type="http://schemas.openxmlformats.org/officeDocument/2006/relationships/image" Target="../media/image30.png"/><Relationship Id="rId17" Type="http://schemas.openxmlformats.org/officeDocument/2006/relationships/customXml" Target="../ink/ink27.xml"/><Relationship Id="rId25"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24.xml"/><Relationship Id="rId24" Type="http://schemas.openxmlformats.org/officeDocument/2006/relationships/image" Target="../media/image36.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image" Target="../media/image35.png"/><Relationship Id="rId10" Type="http://schemas.openxmlformats.org/officeDocument/2006/relationships/image" Target="../media/image29.png"/><Relationship Id="rId19" Type="http://schemas.openxmlformats.org/officeDocument/2006/relationships/customXml" Target="../ink/ink28.xml"/><Relationship Id="rId4" Type="http://schemas.openxmlformats.org/officeDocument/2006/relationships/image" Target="../media/image26.png"/><Relationship Id="rId9" Type="http://schemas.openxmlformats.org/officeDocument/2006/relationships/customXml" Target="../ink/ink23.xml"/><Relationship Id="rId14" Type="http://schemas.openxmlformats.org/officeDocument/2006/relationships/image" Target="../media/image31.png"/><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2.xml"/><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8846F6E-4BC3-7647-9258-55E3F06DE43F}"/>
                  </a:ext>
                </a:extLst>
              </p14:cNvPr>
              <p14:cNvContentPartPr/>
              <p14:nvPr/>
            </p14:nvContentPartPr>
            <p14:xfrm>
              <a:off x="6017959" y="2371804"/>
              <a:ext cx="809640" cy="46800"/>
            </p14:xfrm>
          </p:contentPart>
        </mc:Choice>
        <mc:Fallback xmlns="">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57EEF3E-8CD0-CC4C-97DE-4B8D515E369E}"/>
                  </a:ext>
                </a:extLst>
              </p14:cNvPr>
              <p14:cNvContentPartPr/>
              <p14:nvPr/>
            </p14:nvContentPartPr>
            <p14:xfrm>
              <a:off x="5996359" y="4991164"/>
              <a:ext cx="1333800" cy="23040"/>
            </p14:xfrm>
          </p:contentPart>
        </mc:Choice>
        <mc:Fallback xmlns="">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17679D0-08F9-794F-BC72-26A7112C3513}"/>
                  </a:ext>
                </a:extLst>
              </p14:cNvPr>
              <p14:cNvContentPartPr/>
              <p14:nvPr/>
            </p14:nvContentPartPr>
            <p14:xfrm>
              <a:off x="8170039" y="2290444"/>
              <a:ext cx="294840" cy="108720"/>
            </p14:xfrm>
          </p:contentPart>
        </mc:Choice>
        <mc:Fallback xmlns="">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Custom Portfolio 10-year performance forecast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id="{8E363825-4A89-2D4F-B930-75C80C916616}"/>
              </a:ext>
            </a:extLst>
          </p:cNvPr>
          <p:cNvSpPr>
            <a:spLocks noGrp="1"/>
          </p:cNvSpPr>
          <p:nvPr>
            <p:ph sz="half" idx="2"/>
          </p:nvPr>
        </p:nvSpPr>
        <p:spPr>
          <a:xfrm>
            <a:off x="6565106" y="1671570"/>
            <a:ext cx="5157787" cy="1550773"/>
          </a:xfrm>
        </p:spPr>
        <p:txBody>
          <a:bodyPr>
            <a:normAutofit/>
          </a:bodyPr>
          <a:lstStyle/>
          <a:p>
            <a:r>
              <a:rPr lang="en-US" sz="1800" dirty="0"/>
              <a:t>The higher a funds </a:t>
            </a:r>
            <a:r>
              <a:rPr lang="en-US" sz="1800" dirty="0" err="1"/>
              <a:t>sharpe</a:t>
            </a:r>
            <a:r>
              <a:rPr lang="en-US" sz="1800" dirty="0"/>
              <a:t> ratio, the better its returns have been relative to the amount of investment risk it has taken</a:t>
            </a:r>
          </a:p>
        </p:txBody>
      </p:sp>
      <p:pic>
        <p:nvPicPr>
          <p:cNvPr id="6" name="Picture 5">
            <a:extLst>
              <a:ext uri="{FF2B5EF4-FFF2-40B4-BE49-F238E27FC236}">
                <a16:creationId xmlns:a16="http://schemas.microsoft.com/office/drawing/2014/main" id="{9A3D6458-FD0B-9444-9DA1-95BB936ECFFE}"/>
              </a:ext>
            </a:extLst>
          </p:cNvPr>
          <p:cNvPicPr>
            <a:picLocks noChangeAspect="1"/>
          </p:cNvPicPr>
          <p:nvPr/>
        </p:nvPicPr>
        <p:blipFill>
          <a:blip r:embed="rId21"/>
          <a:stretch>
            <a:fillRect/>
          </a:stretch>
        </p:blipFill>
        <p:spPr>
          <a:xfrm>
            <a:off x="160259" y="1363508"/>
            <a:ext cx="5665403" cy="2535056"/>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F5987955-2095-6A4C-995D-7F4830A1855C}"/>
              </a:ext>
            </a:extLst>
          </p:cNvPr>
          <p:cNvPicPr>
            <a:picLocks noChangeAspect="1"/>
          </p:cNvPicPr>
          <p:nvPr/>
        </p:nvPicPr>
        <p:blipFill>
          <a:blip r:embed="rId22"/>
          <a:stretch>
            <a:fillRect/>
          </a:stretch>
        </p:blipFill>
        <p:spPr>
          <a:xfrm>
            <a:off x="6246725" y="4062106"/>
            <a:ext cx="5651409" cy="2645424"/>
          </a:xfrm>
          <a:prstGeom prst="rect">
            <a:avLst/>
          </a:prstGeom>
        </p:spPr>
      </p:pic>
      <p:pic>
        <p:nvPicPr>
          <p:cNvPr id="11" name="Picture 10" descr="A picture containing knife, table&#10;&#10;Description automatically generated">
            <a:extLst>
              <a:ext uri="{FF2B5EF4-FFF2-40B4-BE49-F238E27FC236}">
                <a16:creationId xmlns:a16="http://schemas.microsoft.com/office/drawing/2014/main" id="{F55D18AA-1BCC-9141-B7D1-4AE16F376DCD}"/>
              </a:ext>
            </a:extLst>
          </p:cNvPr>
          <p:cNvPicPr>
            <a:picLocks noChangeAspect="1"/>
          </p:cNvPicPr>
          <p:nvPr/>
        </p:nvPicPr>
        <p:blipFill>
          <a:blip r:embed="rId23"/>
          <a:stretch>
            <a:fillRect/>
          </a:stretch>
        </p:blipFill>
        <p:spPr>
          <a:xfrm>
            <a:off x="9689105" y="4541499"/>
            <a:ext cx="1779221" cy="596900"/>
          </a:xfrm>
          <a:prstGeom prst="rect">
            <a:avLst/>
          </a:prstGeom>
        </p:spPr>
      </p:pic>
      <p:sp>
        <p:nvSpPr>
          <p:cNvPr id="27" name="Text Placeholder 26">
            <a:extLst>
              <a:ext uri="{FF2B5EF4-FFF2-40B4-BE49-F238E27FC236}">
                <a16:creationId xmlns:a16="http://schemas.microsoft.com/office/drawing/2014/main" id="{2C5065B3-9C89-3B44-8758-895F43560BC0}"/>
              </a:ext>
            </a:extLst>
          </p:cNvPr>
          <p:cNvSpPr>
            <a:spLocks noGrp="1"/>
          </p:cNvSpPr>
          <p:nvPr>
            <p:ph type="body" idx="1"/>
          </p:nvPr>
        </p:nvSpPr>
        <p:spPr/>
        <p:txBody>
          <a:bodyPr/>
          <a:lstStyle/>
          <a:p>
            <a:endParaRPr lang="en-US" dirty="0"/>
          </a:p>
        </p:txBody>
      </p:sp>
      <p:sp>
        <p:nvSpPr>
          <p:cNvPr id="28" name="Content Placeholder 4">
            <a:extLst>
              <a:ext uri="{FF2B5EF4-FFF2-40B4-BE49-F238E27FC236}">
                <a16:creationId xmlns:a16="http://schemas.microsoft.com/office/drawing/2014/main" id="{C1F828D3-2031-E24A-9338-6ED6E32F2C91}"/>
              </a:ext>
            </a:extLst>
          </p:cNvPr>
          <p:cNvSpPr txBox="1">
            <a:spLocks/>
          </p:cNvSpPr>
          <p:nvPr/>
        </p:nvSpPr>
        <p:spPr>
          <a:xfrm>
            <a:off x="594519" y="4693574"/>
            <a:ext cx="5157787" cy="1981378"/>
          </a:xfrm>
          <a:prstGeom prst="rect">
            <a:avLst/>
          </a:prstGeom>
        </p:spPr>
        <p:txBody>
          <a:bodyPr vert="horz" lIns="0" tIns="0" rIns="0" bIns="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FINX has the highest </a:t>
            </a:r>
            <a:r>
              <a:rPr lang="en-US" sz="1800" dirty="0" err="1"/>
              <a:t>sharpe</a:t>
            </a:r>
            <a:r>
              <a:rPr lang="en-US" sz="1800" dirty="0"/>
              <a:t> ratios and custom portfolio has the lowest </a:t>
            </a:r>
            <a:r>
              <a:rPr lang="en-US" sz="1800" dirty="0" err="1"/>
              <a:t>sharpe</a:t>
            </a:r>
            <a:r>
              <a:rPr lang="en-US" sz="1800" dirty="0"/>
              <a:t> ratios</a:t>
            </a:r>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S&amp;P 500 &amp; FINX 10-year performance forecast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14</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pic>
        <p:nvPicPr>
          <p:cNvPr id="6" name="Picture 5">
            <a:extLst>
              <a:ext uri="{FF2B5EF4-FFF2-40B4-BE49-F238E27FC236}">
                <a16:creationId xmlns:a16="http://schemas.microsoft.com/office/drawing/2014/main" id="{9A3D6458-FD0B-9444-9DA1-95BB936ECFFE}"/>
              </a:ext>
            </a:extLst>
          </p:cNvPr>
          <p:cNvPicPr>
            <a:picLocks noChangeAspect="1"/>
          </p:cNvPicPr>
          <p:nvPr/>
        </p:nvPicPr>
        <p:blipFill rotWithShape="1">
          <a:blip r:embed="rId21"/>
          <a:srcRect l="440"/>
          <a:stretch/>
        </p:blipFill>
        <p:spPr>
          <a:xfrm>
            <a:off x="293866" y="1671570"/>
            <a:ext cx="5400164" cy="2535056"/>
          </a:xfrm>
          <a:prstGeom prst="rect">
            <a:avLst/>
          </a:prstGeom>
        </p:spPr>
      </p:pic>
      <p:pic>
        <p:nvPicPr>
          <p:cNvPr id="9" name="Picture 8">
            <a:extLst>
              <a:ext uri="{FF2B5EF4-FFF2-40B4-BE49-F238E27FC236}">
                <a16:creationId xmlns:a16="http://schemas.microsoft.com/office/drawing/2014/main" id="{F5987955-2095-6A4C-995D-7F4830A1855C}"/>
              </a:ext>
            </a:extLst>
          </p:cNvPr>
          <p:cNvPicPr>
            <a:picLocks noChangeAspect="1"/>
          </p:cNvPicPr>
          <p:nvPr/>
        </p:nvPicPr>
        <p:blipFill>
          <a:blip r:embed="rId22"/>
          <a:srcRect/>
          <a:stretch/>
        </p:blipFill>
        <p:spPr>
          <a:xfrm>
            <a:off x="6323841" y="4062106"/>
            <a:ext cx="5497176" cy="2645424"/>
          </a:xfrm>
          <a:prstGeom prst="rect">
            <a:avLst/>
          </a:prstGeom>
        </p:spPr>
      </p:pic>
      <p:pic>
        <p:nvPicPr>
          <p:cNvPr id="13" name="Picture 12">
            <a:extLst>
              <a:ext uri="{FF2B5EF4-FFF2-40B4-BE49-F238E27FC236}">
                <a16:creationId xmlns:a16="http://schemas.microsoft.com/office/drawing/2014/main" id="{9A58C690-F2AD-FC4A-AB96-CDB2717A1C0D}"/>
              </a:ext>
            </a:extLst>
          </p:cNvPr>
          <p:cNvPicPr>
            <a:picLocks noChangeAspect="1"/>
          </p:cNvPicPr>
          <p:nvPr/>
        </p:nvPicPr>
        <p:blipFill>
          <a:blip r:embed="rId23"/>
          <a:stretch>
            <a:fillRect/>
          </a:stretch>
        </p:blipFill>
        <p:spPr>
          <a:xfrm>
            <a:off x="988943" y="1296392"/>
            <a:ext cx="10967082" cy="2196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B7C4907-CC17-704F-B5B0-8305F6992297}"/>
              </a:ext>
            </a:extLst>
          </p:cNvPr>
          <p:cNvPicPr>
            <a:picLocks noChangeAspect="1"/>
          </p:cNvPicPr>
          <p:nvPr/>
        </p:nvPicPr>
        <p:blipFill>
          <a:blip r:embed="rId24"/>
          <a:stretch>
            <a:fillRect/>
          </a:stretch>
        </p:blipFill>
        <p:spPr>
          <a:xfrm>
            <a:off x="7916586" y="1775682"/>
            <a:ext cx="2832100" cy="152400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F3058BDB-A001-C944-874D-FCCD71AAF346}"/>
              </a:ext>
            </a:extLst>
          </p:cNvPr>
          <p:cNvPicPr>
            <a:picLocks noChangeAspect="1"/>
          </p:cNvPicPr>
          <p:nvPr/>
        </p:nvPicPr>
        <p:blipFill>
          <a:blip r:embed="rId25"/>
          <a:stretch>
            <a:fillRect/>
          </a:stretch>
        </p:blipFill>
        <p:spPr>
          <a:xfrm>
            <a:off x="1742998" y="4689158"/>
            <a:ext cx="2501900" cy="1524000"/>
          </a:xfrm>
          <a:prstGeom prst="rect">
            <a:avLst/>
          </a:prstGeom>
        </p:spPr>
      </p:pic>
      <p:sp>
        <p:nvSpPr>
          <p:cNvPr id="29" name="Right Arrow 28">
            <a:extLst>
              <a:ext uri="{FF2B5EF4-FFF2-40B4-BE49-F238E27FC236}">
                <a16:creationId xmlns:a16="http://schemas.microsoft.com/office/drawing/2014/main" id="{D2935871-69E4-BB4F-9A02-2EA119ACD0B9}"/>
              </a:ext>
            </a:extLst>
          </p:cNvPr>
          <p:cNvSpPr/>
          <p:nvPr/>
        </p:nvSpPr>
        <p:spPr>
          <a:xfrm>
            <a:off x="4348334" y="4456198"/>
            <a:ext cx="1371600" cy="74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a:extLst>
              <a:ext uri="{FF2B5EF4-FFF2-40B4-BE49-F238E27FC236}">
                <a16:creationId xmlns:a16="http://schemas.microsoft.com/office/drawing/2014/main" id="{33EF7984-D58D-0C45-B626-2E752600BAF8}"/>
              </a:ext>
            </a:extLst>
          </p:cNvPr>
          <p:cNvSpPr/>
          <p:nvPr/>
        </p:nvSpPr>
        <p:spPr>
          <a:xfrm>
            <a:off x="6323841" y="1775682"/>
            <a:ext cx="1372359" cy="681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96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1" y="-27257"/>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tool&#10;&#10;Description automatically generated">
            <a:extLst>
              <a:ext uri="{FF2B5EF4-FFF2-40B4-BE49-F238E27FC236}">
                <a16:creationId xmlns:a16="http://schemas.microsoft.com/office/drawing/2014/main" id="{685258BF-A12E-DD4B-A23D-647046A7B0FE}"/>
              </a:ext>
            </a:extLst>
          </p:cNvPr>
          <p:cNvPicPr>
            <a:picLocks noChangeAspect="1"/>
          </p:cNvPicPr>
          <p:nvPr/>
        </p:nvPicPr>
        <p:blipFill>
          <a:blip r:embed="rId4"/>
          <a:stretch>
            <a:fillRect/>
          </a:stretch>
        </p:blipFill>
        <p:spPr>
          <a:xfrm>
            <a:off x="350668" y="2672775"/>
            <a:ext cx="5513349" cy="3886200"/>
          </a:xfrm>
          <a:prstGeom prst="rect">
            <a:avLst/>
          </a:prstGeom>
        </p:spPr>
      </p:pic>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5154385" y="213557"/>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5309368" y="782156"/>
            <a:ext cx="7037615" cy="2254052"/>
          </a:xfrm>
        </p:spPr>
        <p:txBody>
          <a:bodyPr>
            <a:normAutofit/>
          </a:bodyPr>
          <a:lstStyle/>
          <a:p>
            <a:pPr algn="l">
              <a:lnSpc>
                <a:spcPct val="80000"/>
              </a:lnSpc>
              <a:defRPr sz="10000">
                <a:solidFill>
                  <a:srgbClr val="3A3B39"/>
                </a:solidFill>
                <a:latin typeface="Bebas"/>
                <a:ea typeface="Bebas"/>
                <a:cs typeface="Bebas"/>
                <a:sym typeface="Bebas"/>
              </a:defRPr>
            </a:pPr>
            <a:r>
              <a:rPr lang="en-US" sz="2000" b="1" dirty="0">
                <a:solidFill>
                  <a:schemeClr val="bg1"/>
                </a:solidFill>
                <a:latin typeface="Calibri" panose="020F0502020204030204" pitchFamily="34" charset="0"/>
                <a:cs typeface="Calibri" panose="020F0502020204030204" pitchFamily="34" charset="0"/>
              </a:rPr>
              <a:t>Actions to take before the next crash</a:t>
            </a:r>
            <a:br>
              <a:rPr lang="en-US" sz="2000" b="1"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SAVING FOR Expected Expenses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Investing to profit from the next crash</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a:t>
            </a:r>
            <a:br>
              <a:rPr lang="en-US" sz="1800"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Historical Market performance</a:t>
            </a:r>
            <a:br>
              <a:rPr lang="en-US" sz="2000" b="1"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1. stocks fall 10% from a recent high every 1-2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stocks fall 20% from a recent high every 5-7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stocks falling MORE than 20% has happened only 6 times</a:t>
            </a:r>
            <a:endParaRPr lang="en-US" sz="1800" dirty="0">
              <a:solidFill>
                <a:schemeClr val="bg1"/>
              </a:solidFill>
              <a:latin typeface="+mn-lt"/>
            </a:endParaRPr>
          </a:p>
        </p:txBody>
      </p:sp>
      <p:sp>
        <p:nvSpPr>
          <p:cNvPr id="7" name="TextBox 6">
            <a:extLst>
              <a:ext uri="{FF2B5EF4-FFF2-40B4-BE49-F238E27FC236}">
                <a16:creationId xmlns:a16="http://schemas.microsoft.com/office/drawing/2014/main"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2"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2598351"/>
            <a:ext cx="10787270" cy="830649"/>
          </a:xfrm>
        </p:spPr>
        <p:txBody>
          <a:bodyPr>
            <a:normAutofit fontScale="90000"/>
          </a:bodyPr>
          <a:lstStyle/>
          <a:p>
            <a:r>
              <a:rPr lang="en-US" dirty="0">
                <a:solidFill>
                  <a:schemeClr val="bg1"/>
                </a:solidFill>
              </a:rPr>
              <a:t>Questions?</a:t>
            </a:r>
          </a:p>
        </p:txBody>
      </p:sp>
    </p:spTree>
    <p:extLst>
      <p:ext uri="{BB962C8B-B14F-4D97-AF65-F5344CB8AC3E}">
        <p14:creationId xmlns:p14="http://schemas.microsoft.com/office/powerpoint/2010/main" val="207483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7" y="1319619"/>
            <a:ext cx="5897218" cy="1806906"/>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id="{C57C4EF2-0652-0449-845D-F515CDACD774}"/>
              </a:ext>
            </a:extLst>
          </p:cNvPr>
          <p:cNvSpPr txBox="1">
            <a:spLocks/>
          </p:cNvSpPr>
          <p:nvPr/>
        </p:nvSpPr>
        <p:spPr>
          <a:xfrm>
            <a:off x="6095997" y="3405170"/>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Core Message</a:t>
            </a:r>
            <a:endParaRPr lang="en-US" sz="3600" dirty="0"/>
          </a:p>
        </p:txBody>
      </p:sp>
      <p:sp>
        <p:nvSpPr>
          <p:cNvPr id="15" name="Text Placeholder 3">
            <a:extLst>
              <a:ext uri="{FF2B5EF4-FFF2-40B4-BE49-F238E27FC236}">
                <a16:creationId xmlns:a16="http://schemas.microsoft.com/office/drawing/2014/main" id="{65F49854-A020-C64A-81D6-47946691E4BF}"/>
              </a:ext>
            </a:extLst>
          </p:cNvPr>
          <p:cNvSpPr txBox="1">
            <a:spLocks/>
          </p:cNvSpPr>
          <p:nvPr/>
        </p:nvSpPr>
        <p:spPr>
          <a:xfrm>
            <a:off x="6095997" y="4101190"/>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is the best financial strategy to take when the next global crisis is apparent</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33357" y="1237957"/>
            <a:ext cx="6177643" cy="5230346"/>
          </a:xfrm>
        </p:spPr>
        <p:txBody>
          <a:bodyPr>
            <a:normAutofit fontScale="92500" lnSpcReduction="10000"/>
          </a:bodyPr>
          <a:lstStyle/>
          <a:p>
            <a:r>
              <a:rPr lang="en-US" dirty="0"/>
              <a:t>Historical stock data from top 25 S&amp;P 500 companies (Custom Portfolio was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CA" dirty="0"/>
              <a:t>Tabulate was used to Pretty-print tabular data in Python, a library and a command-line utility.</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628855" y="304136"/>
            <a:ext cx="4161690" cy="1399101"/>
          </a:xfrm>
        </p:spPr>
        <p:txBody>
          <a:bodyPr/>
          <a:lstStyle/>
          <a:p>
            <a:r>
              <a:rPr lang="en-US" dirty="0"/>
              <a:t>Data Cleaning &amp; Exploration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099030" y="434715"/>
            <a:ext cx="2711971" cy="5827189"/>
          </a:xfrm>
        </p:spPr>
        <p:txBody>
          <a:bodyPr>
            <a:normAutofit fontScale="92500" lnSpcReduction="10000"/>
          </a:bodyPr>
          <a:lstStyle/>
          <a:p>
            <a:pPr marL="285750" indent="-285750"/>
            <a:r>
              <a:rPr lang="en-US" dirty="0"/>
              <a:t>Combine custom portfolio of  daily returns</a:t>
            </a:r>
          </a:p>
          <a:p>
            <a:pPr marL="285750" indent="-285750"/>
            <a:r>
              <a:rPr lang="en-US" dirty="0"/>
              <a:t>Combine custom portfolio with FINX ETF, and S&amp;P 500 Returns</a:t>
            </a:r>
          </a:p>
          <a:p>
            <a:pPr marL="285750" indent="-285750"/>
            <a:r>
              <a:rPr lang="en-US" dirty="0"/>
              <a:t>Investigate and plot data</a:t>
            </a:r>
          </a:p>
          <a:p>
            <a:pPr marL="285750" indent="-285750"/>
            <a:r>
              <a:rPr lang="en-US" dirty="0"/>
              <a:t>Compare market performance with COVID-19 cases</a:t>
            </a:r>
          </a:p>
          <a:p>
            <a:pPr marL="285750" indent="-285750"/>
            <a:r>
              <a:rPr lang="en-US" dirty="0"/>
              <a:t>Monte Carlo simulation for custom portfolio over 10 years</a:t>
            </a:r>
          </a:p>
          <a:p>
            <a:pPr marL="285750" indent="-285750"/>
            <a:r>
              <a:rPr lang="en-US" dirty="0"/>
              <a:t>Challenges for data cleaning:</a:t>
            </a:r>
          </a:p>
          <a:p>
            <a:pPr marL="742950" lvl="1" indent="-285750"/>
            <a:r>
              <a:rPr lang="en-US" sz="1600" dirty="0"/>
              <a:t>API data needed to be put into a JSON format</a:t>
            </a:r>
          </a:p>
          <a:p>
            <a:pPr marL="742950" lvl="1" indent="-285750"/>
            <a:r>
              <a:rPr lang="en-US" sz="1600" dirty="0"/>
              <a:t>Data from 2007 – current is a massive amount of data to clean</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276069" y="2143593"/>
            <a:ext cx="8658070" cy="3942414"/>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50CAB49-7930-A24C-A41D-151D6CE1E395}"/>
                  </a:ext>
                </a:extLst>
              </p14:cNvPr>
              <p14:cNvContentPartPr/>
              <p14:nvPr/>
            </p14:nvContentPartPr>
            <p14:xfrm>
              <a:off x="7688400" y="2341100"/>
              <a:ext cx="972000" cy="398160"/>
            </p14:xfrm>
          </p:contentPart>
        </mc:Choice>
        <mc:Fallback xmlns="">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BA6336B-329A-DB46-B471-8A8726A23E49}"/>
                  </a:ext>
                </a:extLst>
              </p14:cNvPr>
              <p14:cNvContentPartPr/>
              <p14:nvPr/>
            </p14:nvContentPartPr>
            <p14:xfrm>
              <a:off x="7553760" y="3787220"/>
              <a:ext cx="1161000" cy="592920"/>
            </p14:xfrm>
          </p:contentPart>
        </mc:Choice>
        <mc:Fallback xmlns="">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393202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3146612" y="369415"/>
            <a:ext cx="8248218"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3146612" y="1074395"/>
            <a:ext cx="8248218"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
        <p:nvSpPr>
          <p:cNvPr id="9" name="TextBox 7">
            <a:extLst>
              <a:ext uri="{FF2B5EF4-FFF2-40B4-BE49-F238E27FC236}">
                <a16:creationId xmlns:a16="http://schemas.microsoft.com/office/drawing/2014/main" id="{00050F03-38D7-AA43-B739-EF7FB4C0CC71}"/>
              </a:ext>
            </a:extLst>
          </p:cNvPr>
          <p:cNvSpPr txBox="1"/>
          <p:nvPr/>
        </p:nvSpPr>
        <p:spPr>
          <a:xfrm>
            <a:off x="155643" y="369415"/>
            <a:ext cx="2533769" cy="1077218"/>
          </a:xfrm>
          <a:custGeom>
            <a:avLst/>
            <a:gdLst>
              <a:gd name="connsiteX0" fmla="*/ 0 w 2533769"/>
              <a:gd name="connsiteY0" fmla="*/ 0 h 1077218"/>
              <a:gd name="connsiteX1" fmla="*/ 481416 w 2533769"/>
              <a:gd name="connsiteY1" fmla="*/ 0 h 1077218"/>
              <a:gd name="connsiteX2" fmla="*/ 912157 w 2533769"/>
              <a:gd name="connsiteY2" fmla="*/ 0 h 1077218"/>
              <a:gd name="connsiteX3" fmla="*/ 1469586 w 2533769"/>
              <a:gd name="connsiteY3" fmla="*/ 0 h 1077218"/>
              <a:gd name="connsiteX4" fmla="*/ 1951002 w 2533769"/>
              <a:gd name="connsiteY4" fmla="*/ 0 h 1077218"/>
              <a:gd name="connsiteX5" fmla="*/ 2533769 w 2533769"/>
              <a:gd name="connsiteY5" fmla="*/ 0 h 1077218"/>
              <a:gd name="connsiteX6" fmla="*/ 2533769 w 2533769"/>
              <a:gd name="connsiteY6" fmla="*/ 560153 h 1077218"/>
              <a:gd name="connsiteX7" fmla="*/ 2533769 w 2533769"/>
              <a:gd name="connsiteY7" fmla="*/ 1077218 h 1077218"/>
              <a:gd name="connsiteX8" fmla="*/ 2027015 w 2533769"/>
              <a:gd name="connsiteY8" fmla="*/ 1077218 h 1077218"/>
              <a:gd name="connsiteX9" fmla="*/ 1596274 w 2533769"/>
              <a:gd name="connsiteY9" fmla="*/ 1077218 h 1077218"/>
              <a:gd name="connsiteX10" fmla="*/ 1089521 w 2533769"/>
              <a:gd name="connsiteY10" fmla="*/ 1077218 h 1077218"/>
              <a:gd name="connsiteX11" fmla="*/ 582767 w 2533769"/>
              <a:gd name="connsiteY11" fmla="*/ 1077218 h 1077218"/>
              <a:gd name="connsiteX12" fmla="*/ 0 w 2533769"/>
              <a:gd name="connsiteY12" fmla="*/ 1077218 h 1077218"/>
              <a:gd name="connsiteX13" fmla="*/ 0 w 2533769"/>
              <a:gd name="connsiteY13" fmla="*/ 517065 h 1077218"/>
              <a:gd name="connsiteX14" fmla="*/ 0 w 2533769"/>
              <a:gd name="connsiteY14"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769" h="1077218" extrusionOk="0">
                <a:moveTo>
                  <a:pt x="0" y="0"/>
                </a:moveTo>
                <a:cubicBezTo>
                  <a:pt x="150442" y="-40765"/>
                  <a:pt x="295631" y="40690"/>
                  <a:pt x="481416" y="0"/>
                </a:cubicBezTo>
                <a:cubicBezTo>
                  <a:pt x="667201" y="-40690"/>
                  <a:pt x="699189" y="10589"/>
                  <a:pt x="912157" y="0"/>
                </a:cubicBezTo>
                <a:cubicBezTo>
                  <a:pt x="1125125" y="-10589"/>
                  <a:pt x="1252827" y="17137"/>
                  <a:pt x="1469586" y="0"/>
                </a:cubicBezTo>
                <a:cubicBezTo>
                  <a:pt x="1686345" y="-17137"/>
                  <a:pt x="1800843" y="2378"/>
                  <a:pt x="1951002" y="0"/>
                </a:cubicBezTo>
                <a:cubicBezTo>
                  <a:pt x="2101161" y="-2378"/>
                  <a:pt x="2256619" y="2473"/>
                  <a:pt x="2533769" y="0"/>
                </a:cubicBezTo>
                <a:cubicBezTo>
                  <a:pt x="2539811" y="260142"/>
                  <a:pt x="2467875" y="297784"/>
                  <a:pt x="2533769" y="560153"/>
                </a:cubicBezTo>
                <a:cubicBezTo>
                  <a:pt x="2599663" y="822522"/>
                  <a:pt x="2501704" y="836804"/>
                  <a:pt x="2533769" y="1077218"/>
                </a:cubicBezTo>
                <a:cubicBezTo>
                  <a:pt x="2285858" y="1105597"/>
                  <a:pt x="2189467" y="1020154"/>
                  <a:pt x="2027015" y="1077218"/>
                </a:cubicBezTo>
                <a:cubicBezTo>
                  <a:pt x="1864563" y="1134282"/>
                  <a:pt x="1728181" y="1039169"/>
                  <a:pt x="1596274" y="1077218"/>
                </a:cubicBezTo>
                <a:cubicBezTo>
                  <a:pt x="1464367" y="1115267"/>
                  <a:pt x="1293908" y="1052308"/>
                  <a:pt x="1089521" y="1077218"/>
                </a:cubicBezTo>
                <a:cubicBezTo>
                  <a:pt x="885134" y="1102128"/>
                  <a:pt x="720020" y="1075542"/>
                  <a:pt x="582767" y="1077218"/>
                </a:cubicBezTo>
                <a:cubicBezTo>
                  <a:pt x="445514" y="1078894"/>
                  <a:pt x="225175" y="1057896"/>
                  <a:pt x="0" y="1077218"/>
                </a:cubicBezTo>
                <a:cubicBezTo>
                  <a:pt x="-19448" y="895646"/>
                  <a:pt x="43224" y="693556"/>
                  <a:pt x="0" y="517065"/>
                </a:cubicBezTo>
                <a:cubicBezTo>
                  <a:pt x="-43224" y="340574"/>
                  <a:pt x="37493" y="10484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Q2. What is the effect of COVID19 on the sectors represented in the custom portfolio?</a:t>
            </a:r>
          </a:p>
        </p:txBody>
      </p:sp>
    </p:spTree>
    <p:extLst>
      <p:ext uri="{BB962C8B-B14F-4D97-AF65-F5344CB8AC3E}">
        <p14:creationId xmlns:p14="http://schemas.microsoft.com/office/powerpoint/2010/main" val="4266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003183207"/>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Weights &amp; Challenges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p>
          <a:p>
            <a:r>
              <a:rPr lang="en-CA" sz="1800" dirty="0"/>
              <a:t>Challenges</a:t>
            </a:r>
          </a:p>
          <a:p>
            <a:pPr lvl="1"/>
            <a:r>
              <a:rPr lang="en-CA" sz="1600" dirty="0"/>
              <a:t>Representation of industry </a:t>
            </a:r>
          </a:p>
          <a:p>
            <a:pPr lvl="1"/>
            <a:r>
              <a:rPr lang="en-CA" sz="1600" dirty="0"/>
              <a:t>Past vs present performance. </a:t>
            </a:r>
            <a:endParaRPr lang="en-US" sz="16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5614</TotalTime>
  <Words>2719</Words>
  <Application>Microsoft Macintosh PowerPoint</Application>
  <PresentationFormat>Widescreen</PresentationFormat>
  <Paragraphs>253</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Gill Sans</vt:lpstr>
      <vt:lpstr>Office Theme</vt:lpstr>
      <vt:lpstr>Impact of COVID-19: A Comparative Portfolio Analysis and a glimpse into the future </vt:lpstr>
      <vt:lpstr>Summary</vt:lpstr>
      <vt:lpstr>Objectives</vt:lpstr>
      <vt:lpstr>Data Used</vt:lpstr>
      <vt:lpstr>Data Cleaning &amp; Exploration</vt:lpstr>
      <vt:lpstr>S&amp;P 500 Performance</vt:lpstr>
      <vt:lpstr>Custom Portfolio Performance</vt:lpstr>
      <vt:lpstr>Custom Portfolio Performance</vt:lpstr>
      <vt:lpstr>Custom Portfolio </vt:lpstr>
      <vt:lpstr>FinTech ETF </vt:lpstr>
      <vt:lpstr>Comparative Analysis</vt:lpstr>
      <vt:lpstr>Risk Analysis</vt:lpstr>
      <vt:lpstr>Custom Portfolio 10-year performance forecast</vt:lpstr>
      <vt:lpstr>S&amp;P 500 &amp; FINX 10-year performance forecast</vt:lpstr>
      <vt:lpstr>Actions to take before the next crash  1. Emergency Savings   2. SAVING FOR Expected Expenses   3. Investing to profit from the next crash      Historical Market performance   1. stocks fall 10% from a recent high every 1-2 years   2. stocks fall 20% from a recent high every 5-7 years   3. stocks falling MORE than 20% has happened only 6 times</vt:lpstr>
      <vt:lpstr>Sources</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Jessica Carmichael</cp:lastModifiedBy>
  <cp:revision>96</cp:revision>
  <dcterms:created xsi:type="dcterms:W3CDTF">2020-07-24T15:59:18Z</dcterms:created>
  <dcterms:modified xsi:type="dcterms:W3CDTF">2020-07-30T18:03:21Z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